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1" r:id="rId6"/>
    <p:sldId id="260" r:id="rId7"/>
    <p:sldId id="265" r:id="rId8"/>
    <p:sldId id="264" r:id="rId9"/>
    <p:sldId id="266" r:id="rId10"/>
    <p:sldId id="268" r:id="rId11"/>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065BC5F-9DE2-894B-A149-7D348E338E3D}" type="datetime1">
              <a:rPr lang="nb-NO"/>
              <a:pPr>
                <a:defRPr/>
              </a:pPr>
              <a:t>18.09.2020</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7239727-5715-0E45-B1C4-815F05AE3369}"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E9B823E-414F-0146-A4A7-A92155090D4A}" type="datetime1">
              <a:rPr lang="nb-NO"/>
              <a:pPr>
                <a:defRPr/>
              </a:pPr>
              <a:t>18.09.2020</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B5A9284-160E-3647-BDE8-A965B8E3D646}"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Digresjon: Boet solgte videre til Video Workshop samme dag som det</a:t>
            </a:r>
            <a:r>
              <a:rPr lang="nb-NO" baseline="0" dirty="0" smtClean="0"/>
              <a:t> ble åpnet konkurs</a:t>
            </a:r>
            <a:endParaRPr lang="nb-NO" dirty="0"/>
          </a:p>
        </p:txBody>
      </p:sp>
    </p:spTree>
    <p:extLst>
      <p:ext uri="{BB962C8B-B14F-4D97-AF65-F5344CB8AC3E}">
        <p14:creationId xmlns:p14="http://schemas.microsoft.com/office/powerpoint/2010/main" val="29497356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2362200"/>
            <a:ext cx="7315200" cy="6858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48BA70D8-7E08-8944-871A-C534CCC04867}"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A54929EB-3B9F-C549-A858-EF8052E95BA5}" type="datetime1">
              <a:rPr lang="nb-NO"/>
              <a:pPr>
                <a:defRPr/>
              </a:pPr>
              <a:t>18.09.2020</a:t>
            </a:fld>
            <a:endParaRPr lang="nb-NO" dirty="0"/>
          </a:p>
        </p:txBody>
      </p:sp>
      <p:pic>
        <p:nvPicPr>
          <p:cNvPr id="1031" name="Picture 10" descr="JUS_IFP_A.png"/>
          <p:cNvPicPr>
            <a:picLocks noChangeAspect="1"/>
          </p:cNvPicPr>
          <p:nvPr userDrawn="1"/>
        </p:nvPicPr>
        <p:blipFill>
          <a:blip r:embed="rId13"/>
          <a:srcRect/>
          <a:stretch>
            <a:fillRect/>
          </a:stretch>
        </p:blipFill>
        <p:spPr bwMode="auto">
          <a:xfrm>
            <a:off x="304800" y="228600"/>
            <a:ext cx="2349500"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ctrTitle" sz="quarter"/>
          </p:nvPr>
        </p:nvSpPr>
        <p:spPr/>
        <p:txBody>
          <a:bodyPr/>
          <a:lstStyle/>
          <a:p>
            <a:pPr eaLnBrk="1" hangingPunct="1"/>
            <a:r>
              <a:rPr lang="nb-NO" dirty="0" smtClean="0"/>
              <a:t>Film 7</a:t>
            </a:r>
            <a:endParaRPr lang="nb-NO" dirty="0"/>
          </a:p>
        </p:txBody>
      </p:sp>
      <p:sp>
        <p:nvSpPr>
          <p:cNvPr id="15363" name="Subtitle 6"/>
          <p:cNvSpPr>
            <a:spLocks noGrp="1"/>
          </p:cNvSpPr>
          <p:nvPr>
            <p:ph type="subTitle" sz="quarter" idx="1"/>
          </p:nvPr>
        </p:nvSpPr>
        <p:spPr/>
        <p:txBody>
          <a:bodyPr/>
          <a:lstStyle/>
          <a:p>
            <a:pPr eaLnBrk="1" hangingPunct="1"/>
            <a:r>
              <a:rPr lang="nb-NO" dirty="0" smtClean="0">
                <a:latin typeface="Arial" charset="0"/>
                <a:ea typeface="Arial" charset="0"/>
                <a:cs typeface="Arial" charset="0"/>
              </a:rPr>
              <a:t>Beslagsrett versus stansingsrett</a:t>
            </a:r>
            <a:endParaRPr lang="nb-NO"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Oppgave stansingsrett</a:t>
            </a:r>
            <a:endParaRPr lang="nb-NO" dirty="0"/>
          </a:p>
        </p:txBody>
      </p:sp>
      <p:sp>
        <p:nvSpPr>
          <p:cNvPr id="3" name="Content Placeholder 2"/>
          <p:cNvSpPr>
            <a:spLocks noGrp="1"/>
          </p:cNvSpPr>
          <p:nvPr>
            <p:ph idx="1"/>
          </p:nvPr>
        </p:nvSpPr>
        <p:spPr/>
        <p:txBody>
          <a:bodyPr/>
          <a:lstStyle/>
          <a:p>
            <a:pPr marL="0" lvl="0" indent="0">
              <a:buNone/>
            </a:pPr>
            <a:r>
              <a:rPr lang="nb-NO" dirty="0"/>
              <a:t>Ole bor i Tromsø og samler på gamle bøker. Han bestiller et praktverk fra et antikvariat i Oslo. Dette blir sendt per post, og giroinnbetalingsblankett følger vedlagt. Det blir åpnet konkurs i Oles bo dagen etter at bøkene ble sendt. Er antikvariatets stansingsrett tapt? </a:t>
            </a:r>
          </a:p>
          <a:p>
            <a:pPr marL="0" indent="0">
              <a:buNone/>
            </a:pPr>
            <a:r>
              <a:rPr lang="nb-NO" dirty="0"/>
              <a:t>Hvordan kan den i tilfelle utøves? </a:t>
            </a:r>
          </a:p>
          <a:p>
            <a:pPr marL="0" indent="0">
              <a:buNone/>
            </a:pPr>
            <a:endParaRPr lang="nb-NO" dirty="0"/>
          </a:p>
        </p:txBody>
      </p:sp>
    </p:spTree>
    <p:extLst>
      <p:ext uri="{BB962C8B-B14F-4D97-AF65-F5344CB8AC3E}">
        <p14:creationId xmlns:p14="http://schemas.microsoft.com/office/powerpoint/2010/main" val="969126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nb-NO" sz="1600" b="0" dirty="0" smtClean="0"/>
              <a:t>LK: «Beslagsretten </a:t>
            </a:r>
            <a:r>
              <a:rPr lang="nb-NO" sz="1600" b="0" dirty="0"/>
              <a:t>i forhold til tredjeperson, med unntak av hjemmelsmannens rett til penger</a:t>
            </a:r>
            <a:r>
              <a:rPr lang="nb-NO" sz="1600" b="0" dirty="0" smtClean="0"/>
              <a:t>.» og «</a:t>
            </a:r>
            <a:r>
              <a:rPr lang="nb-NO" sz="1600" b="0" dirty="0"/>
              <a:t>Bobehandlingens innvirkning på skyldnerens kontraktsforhold, herunder </a:t>
            </a:r>
            <a:r>
              <a:rPr lang="nb-NO" sz="1600" b="0" dirty="0" err="1"/>
              <a:t>stansningsrett</a:t>
            </a:r>
            <a:r>
              <a:rPr lang="nb-NO" sz="1600" b="0" dirty="0"/>
              <a:t> og kjøpers stilling i selgers konkurs</a:t>
            </a:r>
            <a:r>
              <a:rPr lang="nb-NO" sz="1600" b="0" dirty="0" smtClean="0"/>
              <a:t>.»</a:t>
            </a:r>
            <a:endParaRPr lang="nb-NO" sz="1600" dirty="0" smtClean="0"/>
          </a:p>
        </p:txBody>
      </p:sp>
      <p:sp>
        <p:nvSpPr>
          <p:cNvPr id="16387" name="Content Placeholder 2"/>
          <p:cNvSpPr>
            <a:spLocks noGrp="1"/>
          </p:cNvSpPr>
          <p:nvPr>
            <p:ph idx="1"/>
          </p:nvPr>
        </p:nvSpPr>
        <p:spPr>
          <a:xfrm>
            <a:off x="990600" y="1844824"/>
            <a:ext cx="7696200" cy="4896544"/>
          </a:xfrm>
        </p:spPr>
        <p:txBody>
          <a:bodyPr/>
          <a:lstStyle/>
          <a:p>
            <a:pPr marL="0" indent="0" eaLnBrk="1" hangingPunct="1">
              <a:buNone/>
            </a:pPr>
            <a:endParaRPr lang="nb-NO" dirty="0" smtClean="0"/>
          </a:p>
          <a:p>
            <a:pPr marL="0" indent="0" eaLnBrk="1" hangingPunct="1">
              <a:buNone/>
            </a:pPr>
            <a:endParaRPr lang="nb-NO" dirty="0"/>
          </a:p>
          <a:p>
            <a:pPr marL="0" indent="0" eaLnBrk="1" hangingPunct="1">
              <a:buNone/>
            </a:pPr>
            <a:endParaRPr lang="nb-NO" dirty="0" smtClean="0"/>
          </a:p>
          <a:p>
            <a:pPr marL="0" indent="0" eaLnBrk="1" hangingPunct="1">
              <a:buNone/>
            </a:pPr>
            <a:endParaRPr lang="nb-NO" dirty="0"/>
          </a:p>
          <a:p>
            <a:pPr marL="0" indent="0" eaLnBrk="1" hangingPunct="1">
              <a:buNone/>
            </a:pPr>
            <a:endParaRPr lang="nb-NO" dirty="0" smtClean="0"/>
          </a:p>
          <a:p>
            <a:pPr marL="0" indent="0" eaLnBrk="1" hangingPunct="1">
              <a:buNone/>
            </a:pPr>
            <a:endParaRPr lang="nb-NO" dirty="0"/>
          </a:p>
          <a:p>
            <a:pPr marL="0" indent="0" eaLnBrk="1" hangingPunct="1">
              <a:buNone/>
            </a:pPr>
            <a:endParaRPr lang="nb-NO" dirty="0" smtClean="0"/>
          </a:p>
          <a:p>
            <a:pPr marL="0" indent="0" eaLnBrk="1" hangingPunct="1">
              <a:buNone/>
            </a:pPr>
            <a:endParaRPr lang="nb-NO" dirty="0" smtClean="0"/>
          </a:p>
          <a:p>
            <a:pPr marL="0" indent="0" eaLnBrk="1" hangingPunct="1">
              <a:buNone/>
            </a:pPr>
            <a:r>
              <a:rPr lang="nb-NO" dirty="0" smtClean="0"/>
              <a:t>H               A           B </a:t>
            </a:r>
          </a:p>
        </p:txBody>
      </p:sp>
      <p:sp>
        <p:nvSpPr>
          <p:cNvPr id="5" name="Oval 4"/>
          <p:cNvSpPr/>
          <p:nvPr/>
        </p:nvSpPr>
        <p:spPr bwMode="auto">
          <a:xfrm>
            <a:off x="5004048" y="2204864"/>
            <a:ext cx="2880320" cy="309634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6" name="Right Arrow 5"/>
          <p:cNvSpPr/>
          <p:nvPr/>
        </p:nvSpPr>
        <p:spPr bwMode="auto">
          <a:xfrm>
            <a:off x="3347864" y="3429000"/>
            <a:ext cx="2160240" cy="79208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7" name="TextBox 6"/>
          <p:cNvSpPr txBox="1"/>
          <p:nvPr/>
        </p:nvSpPr>
        <p:spPr>
          <a:xfrm>
            <a:off x="5868144" y="2780928"/>
            <a:ext cx="1800200" cy="1015663"/>
          </a:xfrm>
          <a:prstGeom prst="rect">
            <a:avLst/>
          </a:prstGeom>
          <a:noFill/>
        </p:spPr>
        <p:txBody>
          <a:bodyPr wrap="square" rtlCol="0">
            <a:spAutoFit/>
          </a:bodyPr>
          <a:lstStyle/>
          <a:p>
            <a:r>
              <a:rPr lang="nb-NO" sz="1200" dirty="0" smtClean="0"/>
              <a:t>Deknl § 2-2 (Andenæs s. 187, dynamiske delen av </a:t>
            </a:r>
            <a:r>
              <a:rPr lang="nb-NO" sz="1200" dirty="0" err="1" smtClean="0"/>
              <a:t>konkurseretten</a:t>
            </a:r>
            <a:r>
              <a:rPr lang="nb-NO" sz="1200" dirty="0" smtClean="0"/>
              <a:t>, ikke vits å begynne i § 2-2)</a:t>
            </a:r>
            <a:endParaRPr lang="nb-NO" sz="1200" dirty="0"/>
          </a:p>
        </p:txBody>
      </p:sp>
      <p:sp>
        <p:nvSpPr>
          <p:cNvPr id="8" name="Rectangle 7"/>
          <p:cNvSpPr/>
          <p:nvPr/>
        </p:nvSpPr>
        <p:spPr bwMode="auto">
          <a:xfrm>
            <a:off x="1293821" y="3440565"/>
            <a:ext cx="1944216" cy="10656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bg1"/>
                </a:solidFill>
                <a:effectLst/>
                <a:latin typeface="Arial" charset="0"/>
                <a:ea typeface="ヒラギノ角ゴ Pro W3" charset="-128"/>
                <a:cs typeface="ヒラギノ角ゴ Pro W3" charset="-128"/>
              </a:rPr>
              <a:t>Prima formuesgode</a:t>
            </a:r>
            <a:endParaRPr kumimoji="0" lang="nb-NO" sz="2000" b="0" i="0" u="none" strike="noStrike" cap="none" normalizeH="0" baseline="0" dirty="0">
              <a:ln>
                <a:noFill/>
              </a:ln>
              <a:solidFill>
                <a:schemeClr val="bg1"/>
              </a:solidFill>
              <a:effectLst/>
              <a:latin typeface="Arial" charset="0"/>
              <a:ea typeface="ヒラギノ角ゴ Pro W3" charset="-128"/>
              <a:cs typeface="ヒラギノ角ゴ Pro W3" charset="-128"/>
            </a:endParaRPr>
          </a:p>
        </p:txBody>
      </p:sp>
      <p:cxnSp>
        <p:nvCxnSpPr>
          <p:cNvPr id="11" name="Straight Connector 10"/>
          <p:cNvCxnSpPr/>
          <p:nvPr/>
        </p:nvCxnSpPr>
        <p:spPr bwMode="auto">
          <a:xfrm>
            <a:off x="4644008" y="2780928"/>
            <a:ext cx="288032" cy="78483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2096839" y="2359541"/>
            <a:ext cx="2853430" cy="707886"/>
          </a:xfrm>
          <a:prstGeom prst="rect">
            <a:avLst/>
          </a:prstGeom>
          <a:noFill/>
        </p:spPr>
        <p:txBody>
          <a:bodyPr wrap="square" rtlCol="0">
            <a:spAutoFit/>
          </a:bodyPr>
          <a:lstStyle/>
          <a:p>
            <a:r>
              <a:rPr lang="nb-NO" dirty="0" smtClean="0"/>
              <a:t>Tap av stansings/hevingsrett</a:t>
            </a:r>
            <a:endParaRPr lang="nb-NO" dirty="0"/>
          </a:p>
        </p:txBody>
      </p:sp>
      <p:cxnSp>
        <p:nvCxnSpPr>
          <p:cNvPr id="14" name="Straight Connector 13"/>
          <p:cNvCxnSpPr/>
          <p:nvPr/>
        </p:nvCxnSpPr>
        <p:spPr bwMode="auto">
          <a:xfrm flipH="1">
            <a:off x="4139952" y="4086075"/>
            <a:ext cx="864096" cy="88538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1835696" y="4878163"/>
            <a:ext cx="2520280" cy="400110"/>
          </a:xfrm>
          <a:prstGeom prst="rect">
            <a:avLst/>
          </a:prstGeom>
          <a:noFill/>
        </p:spPr>
        <p:txBody>
          <a:bodyPr wrap="square" rtlCol="0">
            <a:spAutoFit/>
          </a:bodyPr>
          <a:lstStyle/>
          <a:p>
            <a:r>
              <a:rPr lang="nb-NO" dirty="0" err="1" smtClean="0"/>
              <a:t>Atterhald</a:t>
            </a:r>
            <a:r>
              <a:rPr lang="nb-NO" dirty="0" smtClean="0"/>
              <a:t>/forbehold</a:t>
            </a:r>
            <a:endParaRPr lang="nb-NO" dirty="0"/>
          </a:p>
        </p:txBody>
      </p:sp>
      <p:cxnSp>
        <p:nvCxnSpPr>
          <p:cNvPr id="17" name="Straight Connector 16"/>
          <p:cNvCxnSpPr/>
          <p:nvPr/>
        </p:nvCxnSpPr>
        <p:spPr bwMode="auto">
          <a:xfrm>
            <a:off x="1439652" y="6244153"/>
            <a:ext cx="126014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3059832" y="6244153"/>
            <a:ext cx="95843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flipV="1">
            <a:off x="3059832" y="5877272"/>
            <a:ext cx="72008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923928" y="5589240"/>
            <a:ext cx="4608512" cy="400110"/>
          </a:xfrm>
          <a:prstGeom prst="rect">
            <a:avLst/>
          </a:prstGeom>
          <a:noFill/>
        </p:spPr>
        <p:txBody>
          <a:bodyPr wrap="square" rtlCol="0">
            <a:spAutoFit/>
          </a:bodyPr>
          <a:lstStyle/>
          <a:p>
            <a:r>
              <a:rPr lang="nb-NO" dirty="0" smtClean="0"/>
              <a:t>HS, med forbehold boet må respektere</a:t>
            </a:r>
            <a:endParaRPr lang="nb-NO" dirty="0"/>
          </a:p>
        </p:txBody>
      </p:sp>
      <p:sp>
        <p:nvSpPr>
          <p:cNvPr id="26" name="TextBox 25"/>
          <p:cNvSpPr txBox="1"/>
          <p:nvPr/>
        </p:nvSpPr>
        <p:spPr>
          <a:xfrm>
            <a:off x="7179287" y="6244153"/>
            <a:ext cx="1531168" cy="400110"/>
          </a:xfrm>
          <a:prstGeom prst="rect">
            <a:avLst/>
          </a:prstGeom>
          <a:noFill/>
        </p:spPr>
        <p:txBody>
          <a:bodyPr wrap="square" rtlCol="0">
            <a:spAutoFit/>
          </a:bodyPr>
          <a:lstStyle/>
          <a:p>
            <a:r>
              <a:rPr lang="nb-NO" dirty="0" smtClean="0"/>
              <a:t>(#Metode)</a:t>
            </a:r>
            <a:endParaRPr lang="nb-NO" dirty="0"/>
          </a:p>
        </p:txBody>
      </p:sp>
      <p:cxnSp>
        <p:nvCxnSpPr>
          <p:cNvPr id="28" name="Straight Connector 27"/>
          <p:cNvCxnSpPr/>
          <p:nvPr/>
        </p:nvCxnSpPr>
        <p:spPr bwMode="auto">
          <a:xfrm>
            <a:off x="5004048" y="4086075"/>
            <a:ext cx="1008112" cy="37809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9" name="TextBox 28"/>
          <p:cNvSpPr txBox="1"/>
          <p:nvPr/>
        </p:nvSpPr>
        <p:spPr>
          <a:xfrm>
            <a:off x="6084168" y="4210025"/>
            <a:ext cx="1421160" cy="707886"/>
          </a:xfrm>
          <a:prstGeom prst="rect">
            <a:avLst/>
          </a:prstGeom>
          <a:noFill/>
        </p:spPr>
        <p:txBody>
          <a:bodyPr wrap="square" rtlCol="0">
            <a:spAutoFit/>
          </a:bodyPr>
          <a:lstStyle/>
          <a:p>
            <a:r>
              <a:rPr lang="nb-NO" dirty="0" smtClean="0"/>
              <a:t>Separatist/dividende?</a:t>
            </a:r>
            <a:endParaRPr lang="nb-N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 dag</a:t>
            </a:r>
            <a:endParaRPr lang="nb-NO" dirty="0"/>
          </a:p>
        </p:txBody>
      </p:sp>
      <p:sp>
        <p:nvSpPr>
          <p:cNvPr id="3" name="Content Placeholder 2"/>
          <p:cNvSpPr>
            <a:spLocks noGrp="1"/>
          </p:cNvSpPr>
          <p:nvPr>
            <p:ph idx="1"/>
          </p:nvPr>
        </p:nvSpPr>
        <p:spPr>
          <a:xfrm>
            <a:off x="990600" y="1981200"/>
            <a:ext cx="7696200" cy="4544144"/>
          </a:xfrm>
        </p:spPr>
        <p:txBody>
          <a:bodyPr/>
          <a:lstStyle/>
          <a:p>
            <a:r>
              <a:rPr lang="nb-NO" dirty="0" smtClean="0"/>
              <a:t>Når har ulegemlige formuesgoder som</a:t>
            </a:r>
          </a:p>
          <a:p>
            <a:pPr>
              <a:buFontTx/>
              <a:buChar char="-"/>
            </a:pPr>
            <a:r>
              <a:rPr lang="nb-NO" dirty="0" smtClean="0"/>
              <a:t>Immaterialrettigheter</a:t>
            </a:r>
          </a:p>
          <a:p>
            <a:pPr>
              <a:buFontTx/>
              <a:buChar char="-"/>
            </a:pPr>
            <a:r>
              <a:rPr lang="nb-NO" dirty="0" smtClean="0"/>
              <a:t>Enkle krav </a:t>
            </a:r>
          </a:p>
          <a:p>
            <a:pPr>
              <a:buFontTx/>
              <a:buChar char="-"/>
            </a:pPr>
            <a:r>
              <a:rPr lang="nb-NO" dirty="0" smtClean="0"/>
              <a:t>Uregistrerte aksjer</a:t>
            </a:r>
            <a:endParaRPr lang="nb-NO" dirty="0"/>
          </a:p>
          <a:p>
            <a:pPr marL="0" indent="0">
              <a:buNone/>
            </a:pPr>
            <a:endParaRPr lang="nb-NO" dirty="0" smtClean="0"/>
          </a:p>
          <a:p>
            <a:pPr marL="0" indent="0">
              <a:buNone/>
            </a:pPr>
            <a:r>
              <a:rPr lang="nb-NO" dirty="0" smtClean="0"/>
              <a:t>Gått over fra H til A på en slik måte at de kan beslaglegges av As kreditorer.</a:t>
            </a:r>
          </a:p>
          <a:p>
            <a:pPr marL="0" indent="0">
              <a:buNone/>
            </a:pPr>
            <a:endParaRPr lang="nb-NO" dirty="0"/>
          </a:p>
          <a:p>
            <a:pPr marL="0" indent="0">
              <a:buNone/>
            </a:pPr>
            <a:r>
              <a:rPr lang="nb-NO" dirty="0" smtClean="0"/>
              <a:t>H               A        B </a:t>
            </a:r>
            <a:endParaRPr lang="nb-NO" dirty="0"/>
          </a:p>
        </p:txBody>
      </p:sp>
      <p:cxnSp>
        <p:nvCxnSpPr>
          <p:cNvPr id="5" name="Straight Connector 4"/>
          <p:cNvCxnSpPr/>
          <p:nvPr/>
        </p:nvCxnSpPr>
        <p:spPr bwMode="auto">
          <a:xfrm>
            <a:off x="1475656" y="6309320"/>
            <a:ext cx="129614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3131840" y="6309320"/>
            <a:ext cx="576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Oval 7"/>
          <p:cNvSpPr/>
          <p:nvPr/>
        </p:nvSpPr>
        <p:spPr bwMode="auto">
          <a:xfrm>
            <a:off x="2627784" y="5877272"/>
            <a:ext cx="1800200" cy="72008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nb-NO" dirty="0" smtClean="0"/>
              <a:t>A          B </a:t>
            </a:r>
            <a:endParaRPr lang="nb-NO" dirty="0"/>
          </a:p>
        </p:txBody>
      </p:sp>
      <p:cxnSp>
        <p:nvCxnSpPr>
          <p:cNvPr id="10" name="Straight Connector 9"/>
          <p:cNvCxnSpPr/>
          <p:nvPr/>
        </p:nvCxnSpPr>
        <p:spPr bwMode="auto">
          <a:xfrm>
            <a:off x="3203848" y="6237312"/>
            <a:ext cx="6480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flipV="1">
            <a:off x="4283968" y="6021288"/>
            <a:ext cx="50405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5004048" y="5733256"/>
            <a:ext cx="1872208" cy="707886"/>
          </a:xfrm>
          <a:prstGeom prst="rect">
            <a:avLst/>
          </a:prstGeom>
          <a:noFill/>
        </p:spPr>
        <p:txBody>
          <a:bodyPr wrap="square" rtlCol="0">
            <a:spAutoFit/>
          </a:bodyPr>
          <a:lstStyle/>
          <a:p>
            <a:r>
              <a:rPr lang="nb-NO" dirty="0" smtClean="0"/>
              <a:t>Boets beslagsrett</a:t>
            </a:r>
            <a:endParaRPr lang="nb-NO" dirty="0"/>
          </a:p>
        </p:txBody>
      </p:sp>
    </p:spTree>
    <p:extLst>
      <p:ext uri="{BB962C8B-B14F-4D97-AF65-F5344CB8AC3E}">
        <p14:creationId xmlns:p14="http://schemas.microsoft.com/office/powerpoint/2010/main" val="2163850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47631"/>
            <a:ext cx="7696200" cy="261089"/>
          </a:xfrm>
        </p:spPr>
        <p:txBody>
          <a:bodyPr/>
          <a:lstStyle/>
          <a:p>
            <a:r>
              <a:rPr lang="nb-NO" dirty="0" smtClean="0"/>
              <a:t>LB-2015-66786 - Sykkelmagasinet</a:t>
            </a:r>
            <a:endParaRPr lang="nb-NO" dirty="0"/>
          </a:p>
        </p:txBody>
      </p:sp>
      <p:sp>
        <p:nvSpPr>
          <p:cNvPr id="3" name="Content Placeholder 2"/>
          <p:cNvSpPr>
            <a:spLocks noGrp="1"/>
          </p:cNvSpPr>
          <p:nvPr>
            <p:ph idx="1"/>
          </p:nvPr>
        </p:nvSpPr>
        <p:spPr>
          <a:xfrm>
            <a:off x="251520" y="1052736"/>
            <a:ext cx="8892480" cy="5043264"/>
          </a:xfrm>
        </p:spPr>
        <p:txBody>
          <a:bodyPr/>
          <a:lstStyle/>
          <a:p>
            <a:pPr marL="0" indent="0">
              <a:buNone/>
            </a:pPr>
            <a:r>
              <a:rPr lang="nb-NO" sz="1000" dirty="0" smtClean="0"/>
              <a:t>Kort om faktum: </a:t>
            </a:r>
          </a:p>
          <a:p>
            <a:pPr marL="0" indent="0">
              <a:buNone/>
            </a:pPr>
            <a:r>
              <a:rPr lang="nb-NO" sz="1000" dirty="0" smtClean="0"/>
              <a:t>Sakens parter:</a:t>
            </a:r>
          </a:p>
          <a:p>
            <a:pPr marL="0" indent="0">
              <a:buNone/>
            </a:pPr>
            <a:r>
              <a:rPr lang="nb-NO" sz="1000" dirty="0" smtClean="0"/>
              <a:t>Det rettslige spørsmålet:</a:t>
            </a:r>
          </a:p>
          <a:p>
            <a:pPr marL="0" indent="0">
              <a:buNone/>
            </a:pPr>
            <a:r>
              <a:rPr lang="nb-NO" sz="1000" dirty="0" smtClean="0"/>
              <a:t>Resultat: </a:t>
            </a:r>
          </a:p>
          <a:p>
            <a:pPr marL="0" indent="0">
              <a:buNone/>
            </a:pPr>
            <a:r>
              <a:rPr lang="nb-NO" sz="1000" dirty="0" smtClean="0"/>
              <a:t>Rettskildebruken/vurderingen</a:t>
            </a:r>
          </a:p>
          <a:p>
            <a:pPr marL="0" indent="0">
              <a:buNone/>
            </a:pPr>
            <a:r>
              <a:rPr lang="nb-NO" sz="1000" dirty="0" smtClean="0"/>
              <a:t>Egen vurdering</a:t>
            </a:r>
          </a:p>
          <a:p>
            <a:pPr marL="0" indent="0">
              <a:buNone/>
            </a:pPr>
            <a:endParaRPr lang="nb-NO" dirty="0" smtClean="0"/>
          </a:p>
          <a:p>
            <a:pPr marL="0" indent="0">
              <a:buNone/>
            </a:pPr>
            <a:r>
              <a:rPr lang="nb-NO" sz="1800" dirty="0" err="1" smtClean="0"/>
              <a:t>Sykkelmag</a:t>
            </a:r>
            <a:r>
              <a:rPr lang="nb-NO" sz="1800" dirty="0" smtClean="0"/>
              <a:t>. AS v. Iversen       Pan Media Group      Konkursbo     Video Workshop  </a:t>
            </a:r>
            <a:endParaRPr lang="nb-NO" sz="1800" dirty="0"/>
          </a:p>
          <a:p>
            <a:pPr marL="0" indent="0">
              <a:buNone/>
            </a:pPr>
            <a:endParaRPr lang="nb-NO" b="1" dirty="0"/>
          </a:p>
          <a:p>
            <a:pPr marL="0" indent="0">
              <a:buNone/>
            </a:pPr>
            <a:endParaRPr lang="nb-NO" dirty="0" smtClean="0"/>
          </a:p>
          <a:p>
            <a:pPr marL="0" indent="0">
              <a:buNone/>
            </a:pPr>
            <a:endParaRPr lang="nb-NO" dirty="0"/>
          </a:p>
          <a:p>
            <a:pPr marL="0" indent="0">
              <a:buNone/>
            </a:pPr>
            <a:r>
              <a:rPr lang="nb-NO" dirty="0" smtClean="0"/>
              <a:t>                 Heving</a:t>
            </a:r>
          </a:p>
          <a:p>
            <a:pPr marL="0" indent="0">
              <a:buNone/>
            </a:pPr>
            <a:endParaRPr lang="nb-NO" dirty="0"/>
          </a:p>
          <a:p>
            <a:pPr marL="0" indent="0">
              <a:buNone/>
            </a:pPr>
            <a:r>
              <a:rPr lang="nb-NO" dirty="0" smtClean="0"/>
              <a:t>                               Stansing</a:t>
            </a:r>
            <a:endParaRPr lang="nb-NO" dirty="0"/>
          </a:p>
        </p:txBody>
      </p:sp>
      <p:cxnSp>
        <p:nvCxnSpPr>
          <p:cNvPr id="16" name="Straight Arrow Connector 15"/>
          <p:cNvCxnSpPr/>
          <p:nvPr/>
        </p:nvCxnSpPr>
        <p:spPr bwMode="auto">
          <a:xfrm>
            <a:off x="5292080" y="2852936"/>
            <a:ext cx="28803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8" name="Straight Arrow Connector 17"/>
          <p:cNvCxnSpPr/>
          <p:nvPr/>
        </p:nvCxnSpPr>
        <p:spPr bwMode="auto">
          <a:xfrm>
            <a:off x="3059832" y="2871232"/>
            <a:ext cx="28803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1" name="Straight Arrow Connector 20"/>
          <p:cNvCxnSpPr/>
          <p:nvPr/>
        </p:nvCxnSpPr>
        <p:spPr bwMode="auto">
          <a:xfrm>
            <a:off x="6660232" y="2854607"/>
            <a:ext cx="28803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2" name="Rectangle 21"/>
          <p:cNvSpPr/>
          <p:nvPr/>
        </p:nvSpPr>
        <p:spPr bwMode="auto">
          <a:xfrm>
            <a:off x="1899190" y="2387588"/>
            <a:ext cx="1296144" cy="3600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nb-NO" sz="1400" dirty="0" smtClean="0"/>
              <a:t>Virksomheten</a:t>
            </a:r>
            <a:endParaRPr kumimoji="0" lang="nb-NO" sz="1400" b="0" i="0" u="none" strike="noStrike" cap="none" normalizeH="0" baseline="0" dirty="0">
              <a:ln>
                <a:noFill/>
              </a:ln>
              <a:solidFill>
                <a:schemeClr val="tx1"/>
              </a:solidFill>
              <a:effectLst/>
            </a:endParaRPr>
          </a:p>
        </p:txBody>
      </p:sp>
      <p:sp>
        <p:nvSpPr>
          <p:cNvPr id="38" name="Down Arrow 37"/>
          <p:cNvSpPr/>
          <p:nvPr/>
        </p:nvSpPr>
        <p:spPr bwMode="auto">
          <a:xfrm>
            <a:off x="1115616" y="3068960"/>
            <a:ext cx="576064" cy="72008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39" name="Down Arrow 38"/>
          <p:cNvSpPr/>
          <p:nvPr/>
        </p:nvSpPr>
        <p:spPr bwMode="auto">
          <a:xfrm>
            <a:off x="7596336" y="2996952"/>
            <a:ext cx="648072" cy="57741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40" name="Rectangle 39"/>
          <p:cNvSpPr/>
          <p:nvPr/>
        </p:nvSpPr>
        <p:spPr bwMode="auto">
          <a:xfrm>
            <a:off x="2246412" y="3574368"/>
            <a:ext cx="5184576" cy="4320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nb-NO" dirty="0" smtClean="0"/>
              <a:t>		Konflikt</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41" name="Right Arrow 40"/>
          <p:cNvSpPr/>
          <p:nvPr/>
        </p:nvSpPr>
        <p:spPr bwMode="auto">
          <a:xfrm>
            <a:off x="1475656" y="3861048"/>
            <a:ext cx="504056" cy="216024"/>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42" name="Left Arrow 41"/>
          <p:cNvSpPr/>
          <p:nvPr/>
        </p:nvSpPr>
        <p:spPr bwMode="auto">
          <a:xfrm>
            <a:off x="7596336" y="3753036"/>
            <a:ext cx="504056" cy="216024"/>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44" name="Straight Connector 43"/>
          <p:cNvCxnSpPr/>
          <p:nvPr/>
        </p:nvCxnSpPr>
        <p:spPr bwMode="auto">
          <a:xfrm>
            <a:off x="3203848" y="2491545"/>
            <a:ext cx="0" cy="252163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3347864" y="2491545"/>
            <a:ext cx="0" cy="3604455"/>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309698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360040"/>
          </a:xfrm>
        </p:spPr>
        <p:txBody>
          <a:bodyPr/>
          <a:lstStyle/>
          <a:p>
            <a:r>
              <a:rPr lang="nb-NO" dirty="0" smtClean="0"/>
              <a:t>Immaterialrettigheter</a:t>
            </a:r>
            <a:endParaRPr lang="nb-NO" dirty="0"/>
          </a:p>
        </p:txBody>
      </p:sp>
      <p:sp>
        <p:nvSpPr>
          <p:cNvPr id="3" name="Content Placeholder 2"/>
          <p:cNvSpPr>
            <a:spLocks noGrp="1"/>
          </p:cNvSpPr>
          <p:nvPr>
            <p:ph idx="1"/>
          </p:nvPr>
        </p:nvSpPr>
        <p:spPr>
          <a:xfrm>
            <a:off x="990600" y="980728"/>
            <a:ext cx="7696200" cy="5115272"/>
          </a:xfrm>
        </p:spPr>
        <p:txBody>
          <a:bodyPr/>
          <a:lstStyle/>
          <a:p>
            <a:pPr marL="0" indent="0">
              <a:buNone/>
            </a:pPr>
            <a:r>
              <a:rPr lang="nb-NO" sz="1400" dirty="0" smtClean="0"/>
              <a:t>Teori: Thommessen 1993 side 322-323: «Tidspunktet for overgangen av rettigheten vil for immaterielle rettigheter måtte være det tidspunkt erververen etter avtalen får rådigheten over rettigheten, og ofte vil dette ikke være avtaletidspunktet, men et senere tidspunkt da avtalen trer i kraft … Er derimot en avtale om overdragelse til eie trådt i kraft ved at rådigheten over rettighetene er gått over til erververen før åpning av konkurs .. Og det er avtalt et fast vederlag som ikke er blitt betalt av erververen, må som hovedregel rettighetsoverdrageren være avskåret fra å ta rettigheten tilbake ved å heve avtalen. Rettighetsoverdrager kommer her i samme stilling som andre selgere som har innlatt seg på kredittsalg, og får bare et dividendekrav i boet for sitt vederlag»</a:t>
            </a:r>
          </a:p>
          <a:p>
            <a:pPr marL="0" indent="0">
              <a:buNone/>
            </a:pPr>
            <a:endParaRPr lang="nb-NO" sz="1400" dirty="0"/>
          </a:p>
          <a:p>
            <a:pPr marL="0" indent="0">
              <a:buNone/>
            </a:pPr>
            <a:r>
              <a:rPr lang="nb-NO" sz="1400" dirty="0" err="1" smtClean="0"/>
              <a:t>Skoghøy</a:t>
            </a:r>
            <a:r>
              <a:rPr lang="nb-NO" sz="1400" dirty="0" smtClean="0"/>
              <a:t> (1997) side 943: «Siden immaterielle rettigheter ikke er knyttet til noe fysisk substrat, kan det verken når det gjelder spørsmålet om hevings- og stansingsrett er gått tapt, eller når det gjelder spørsmålet om hva som skal til for at kjøperen skal være beskyttet mot avhenderens kreditorer , stilles noe krav om fysisk overlevering. Ved anskaffelse v immaterielle rettigheter må selgers hevings- og stansingsrett opphøre når kjøperen etter avtalen partene imellom har rett til å utnytte den rett som er overdratt».</a:t>
            </a:r>
          </a:p>
          <a:p>
            <a:pPr marL="0" indent="0">
              <a:buNone/>
            </a:pPr>
            <a:endParaRPr lang="nb-NO" sz="1400" dirty="0"/>
          </a:p>
          <a:p>
            <a:pPr marL="0" indent="0">
              <a:buNone/>
            </a:pPr>
            <a:r>
              <a:rPr lang="nb-NO" sz="1400" dirty="0" smtClean="0"/>
              <a:t>Løtveit (2019) side 212: Enig.</a:t>
            </a:r>
          </a:p>
          <a:p>
            <a:pPr marL="0" indent="0">
              <a:buNone/>
            </a:pPr>
            <a:endParaRPr lang="nb-NO" sz="1400" dirty="0"/>
          </a:p>
          <a:p>
            <a:pPr marL="0" indent="0">
              <a:buNone/>
            </a:pPr>
            <a:endParaRPr lang="nb-NO" sz="1400" dirty="0" smtClean="0"/>
          </a:p>
        </p:txBody>
      </p:sp>
    </p:spTree>
    <p:extLst>
      <p:ext uri="{BB962C8B-B14F-4D97-AF65-F5344CB8AC3E}">
        <p14:creationId xmlns:p14="http://schemas.microsoft.com/office/powerpoint/2010/main" val="3660160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Skjæringspunkt, forbehold</a:t>
            </a:r>
            <a:endParaRPr lang="nb-NO" dirty="0"/>
          </a:p>
        </p:txBody>
      </p:sp>
      <p:sp>
        <p:nvSpPr>
          <p:cNvPr id="3" name="Content Placeholder 2"/>
          <p:cNvSpPr>
            <a:spLocks noGrp="1"/>
          </p:cNvSpPr>
          <p:nvPr>
            <p:ph idx="1"/>
          </p:nvPr>
        </p:nvSpPr>
        <p:spPr>
          <a:xfrm>
            <a:off x="0" y="1981200"/>
            <a:ext cx="9144000" cy="4760168"/>
          </a:xfrm>
        </p:spPr>
        <p:txBody>
          <a:bodyPr/>
          <a:lstStyle/>
          <a:p>
            <a:pPr marL="0" indent="0">
              <a:buNone/>
            </a:pPr>
            <a:r>
              <a:rPr lang="nb-NO" sz="1800" dirty="0" smtClean="0"/>
              <a:t>Opphavsrettigheter</a:t>
            </a:r>
          </a:p>
          <a:p>
            <a:pPr marL="0" indent="0">
              <a:buNone/>
            </a:pPr>
            <a:r>
              <a:rPr lang="nb-NO" sz="1800" dirty="0" smtClean="0"/>
              <a:t>Designrettigheter, kollisjonsregel i </a:t>
            </a:r>
            <a:endParaRPr lang="nb-NO" sz="1800" dirty="0" smtClean="0"/>
          </a:p>
          <a:p>
            <a:pPr marL="0" indent="0">
              <a:buNone/>
            </a:pPr>
            <a:r>
              <a:rPr lang="nb-NO" sz="1800" dirty="0" smtClean="0"/>
              <a:t>Varemerkerettigheter</a:t>
            </a:r>
          </a:p>
          <a:p>
            <a:pPr marL="0" indent="0">
              <a:buNone/>
            </a:pPr>
            <a:r>
              <a:rPr lang="nb-NO" sz="1800" dirty="0" smtClean="0"/>
              <a:t>Patentloven § 44 a(4)   tingl § 23    tingl § 21 (3)        </a:t>
            </a:r>
          </a:p>
          <a:p>
            <a:pPr marL="0" indent="0">
              <a:buNone/>
            </a:pPr>
            <a:r>
              <a:rPr lang="nb-NO" dirty="0" smtClean="0"/>
              <a:t>                                           HS</a:t>
            </a:r>
            <a:endParaRPr lang="nb-NO" dirty="0"/>
          </a:p>
          <a:p>
            <a:pPr marL="0" indent="0">
              <a:buNone/>
            </a:pPr>
            <a:r>
              <a:rPr lang="nb-NO" dirty="0" smtClean="0"/>
              <a:t>            H                 A               B </a:t>
            </a:r>
          </a:p>
          <a:p>
            <a:pPr marL="0" indent="0">
              <a:buNone/>
            </a:pPr>
            <a:r>
              <a:rPr lang="nb-NO" dirty="0" smtClean="0"/>
              <a:t>             </a:t>
            </a:r>
            <a:endParaRPr lang="nb-NO" dirty="0"/>
          </a:p>
        </p:txBody>
      </p:sp>
      <p:cxnSp>
        <p:nvCxnSpPr>
          <p:cNvPr id="5" name="Straight Connector 4"/>
          <p:cNvCxnSpPr/>
          <p:nvPr/>
        </p:nvCxnSpPr>
        <p:spPr bwMode="auto">
          <a:xfrm>
            <a:off x="1619672" y="4147792"/>
            <a:ext cx="151216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flipV="1">
            <a:off x="3484296" y="3719564"/>
            <a:ext cx="72008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3556304" y="4147792"/>
            <a:ext cx="129614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3131840" y="3499720"/>
            <a:ext cx="0" cy="129614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395536" y="5009971"/>
            <a:ext cx="2736304" cy="1631216"/>
          </a:xfrm>
          <a:prstGeom prst="rect">
            <a:avLst/>
          </a:prstGeom>
          <a:noFill/>
        </p:spPr>
        <p:txBody>
          <a:bodyPr wrap="square" rtlCol="0">
            <a:spAutoFit/>
          </a:bodyPr>
          <a:lstStyle/>
          <a:p>
            <a:r>
              <a:rPr lang="nb-NO" dirty="0" smtClean="0"/>
              <a:t>Skjæringstidspunktet for tap av stansingsrett: avtale. </a:t>
            </a:r>
          </a:p>
          <a:p>
            <a:r>
              <a:rPr lang="nb-NO" dirty="0" smtClean="0"/>
              <a:t>Uklart? Hva som faktisk har skjedd.</a:t>
            </a:r>
            <a:endParaRPr lang="nb-NO" dirty="0"/>
          </a:p>
        </p:txBody>
      </p:sp>
      <p:sp>
        <p:nvSpPr>
          <p:cNvPr id="11" name="TextBox 10"/>
          <p:cNvSpPr txBox="1"/>
          <p:nvPr/>
        </p:nvSpPr>
        <p:spPr>
          <a:xfrm>
            <a:off x="6444208" y="1484784"/>
            <a:ext cx="2880320" cy="4524315"/>
          </a:xfrm>
          <a:prstGeom prst="rect">
            <a:avLst/>
          </a:prstGeom>
          <a:noFill/>
        </p:spPr>
        <p:txBody>
          <a:bodyPr wrap="square" rtlCol="0">
            <a:spAutoFit/>
          </a:bodyPr>
          <a:lstStyle/>
          <a:p>
            <a:pPr marL="0" indent="0">
              <a:buNone/>
            </a:pPr>
            <a:r>
              <a:rPr lang="nb-NO" sz="1200" dirty="0" smtClean="0"/>
              <a:t>7-7 </a:t>
            </a:r>
            <a:r>
              <a:rPr lang="nb-NO" sz="1200" dirty="0"/>
              <a:t>(2) «gyldig forbehold om tilbakelevering» </a:t>
            </a:r>
          </a:p>
          <a:p>
            <a:pPr marL="0" indent="0">
              <a:buNone/>
            </a:pPr>
            <a:r>
              <a:rPr lang="nb-NO" sz="1200" dirty="0"/>
              <a:t>NOU 1972:20 side 321 «gjeldende regler», reglene om salgspant? Gjelder for ting, og ikke for IP, jf. Ot.prp.nr.39 (1977-1978) side 118 og </a:t>
            </a:r>
            <a:r>
              <a:rPr lang="nb-NO" sz="1200" dirty="0" err="1"/>
              <a:t>Skoghøy</a:t>
            </a:r>
            <a:r>
              <a:rPr lang="nb-NO" sz="1200" dirty="0"/>
              <a:t> (2018). side 107. Hensynet til sammenheng mellom lovene tilsier at ordet «løsøreting» i forarbeidene til panteloven § 3-14 forstås på samme måte som ordet «løsøreting» i panteloven </a:t>
            </a:r>
            <a:r>
              <a:rPr lang="nb-NO" sz="1200" dirty="0" err="1"/>
              <a:t>kap</a:t>
            </a:r>
            <a:r>
              <a:rPr lang="nb-NO" sz="1200" dirty="0"/>
              <a:t>. 3 om avtalepant i løsøre, som kun gjelder fysiske ting, se </a:t>
            </a:r>
            <a:r>
              <a:rPr lang="nb-NO" sz="1200" i="1" dirty="0"/>
              <a:t>Innst</a:t>
            </a:r>
            <a:r>
              <a:rPr lang="nb-NO" sz="1200" dirty="0"/>
              <a:t>.</a:t>
            </a:r>
            <a:r>
              <a:rPr lang="nb-NO" sz="1200" i="1" dirty="0"/>
              <a:t>O</a:t>
            </a:r>
            <a:r>
              <a:rPr lang="nb-NO" sz="1200" dirty="0"/>
              <a:t>.</a:t>
            </a:r>
            <a:r>
              <a:rPr lang="nb-NO" sz="1200" i="1" dirty="0"/>
              <a:t>nr.19</a:t>
            </a:r>
            <a:r>
              <a:rPr lang="nb-NO" sz="1200" dirty="0"/>
              <a:t> (</a:t>
            </a:r>
            <a:r>
              <a:rPr lang="nb-NO" sz="1200" i="1" dirty="0"/>
              <a:t>1979-1980</a:t>
            </a:r>
            <a:r>
              <a:rPr lang="nb-NO" sz="1200" dirty="0"/>
              <a:t>) side 13 jf. side 17. </a:t>
            </a:r>
          </a:p>
          <a:p>
            <a:pPr marL="0" indent="0">
              <a:buNone/>
            </a:pPr>
            <a:r>
              <a:rPr lang="nb-NO" sz="1200" dirty="0"/>
              <a:t>De gamle reglene om eiendomsforbehold for ting er i dag gjort «stuerent» i </a:t>
            </a:r>
            <a:r>
              <a:rPr lang="nb-NO" sz="1200" dirty="0" err="1"/>
              <a:t>pantel</a:t>
            </a:r>
            <a:r>
              <a:rPr lang="nb-NO" sz="1200" dirty="0"/>
              <a:t> § 3-14 og 3-22. </a:t>
            </a:r>
          </a:p>
          <a:p>
            <a:pPr marL="0" indent="0">
              <a:buNone/>
            </a:pPr>
            <a:r>
              <a:rPr lang="nb-NO" sz="1200" dirty="0"/>
              <a:t>Før, helt ok.</a:t>
            </a:r>
          </a:p>
          <a:p>
            <a:pPr marL="0" indent="0">
              <a:buNone/>
            </a:pPr>
            <a:r>
              <a:rPr lang="nb-NO" sz="1200" dirty="0"/>
              <a:t>Hvor «strander» resonnementet?</a:t>
            </a:r>
          </a:p>
          <a:p>
            <a:pPr marL="0" indent="0">
              <a:buNone/>
            </a:pPr>
            <a:r>
              <a:rPr lang="nb-NO" sz="1200" dirty="0"/>
              <a:t>Teori: Løtveit, "Pantsettelse Av Immaterielle Rettigheter." side 348-349</a:t>
            </a:r>
          </a:p>
          <a:p>
            <a:pPr marL="0" indent="0">
              <a:buNone/>
            </a:pPr>
            <a:r>
              <a:rPr lang="nb-NO" sz="1200" dirty="0"/>
              <a:t>Men Andenæs side 205-206, og </a:t>
            </a:r>
            <a:r>
              <a:rPr lang="nb-NO" sz="1200" dirty="0" err="1"/>
              <a:t>Finax</a:t>
            </a:r>
            <a:endParaRPr lang="nb-NO" sz="1200" dirty="0"/>
          </a:p>
          <a:p>
            <a:pPr marL="0" indent="0">
              <a:buNone/>
            </a:pPr>
            <a:r>
              <a:rPr lang="nb-NO" sz="1200" dirty="0"/>
              <a:t>Morten mener</a:t>
            </a:r>
            <a:r>
              <a:rPr lang="nb-NO" sz="1200" dirty="0" smtClean="0"/>
              <a:t>:</a:t>
            </a:r>
            <a:endParaRPr lang="nb-NO" dirty="0"/>
          </a:p>
        </p:txBody>
      </p:sp>
      <p:cxnSp>
        <p:nvCxnSpPr>
          <p:cNvPr id="10" name="Straight Connector 9"/>
          <p:cNvCxnSpPr/>
          <p:nvPr/>
        </p:nvCxnSpPr>
        <p:spPr bwMode="auto">
          <a:xfrm>
            <a:off x="1619672" y="3861048"/>
            <a:ext cx="0" cy="72008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3779912" y="5009971"/>
            <a:ext cx="2088232" cy="400110"/>
          </a:xfrm>
          <a:prstGeom prst="rect">
            <a:avLst/>
          </a:prstGeom>
          <a:noFill/>
        </p:spPr>
        <p:txBody>
          <a:bodyPr wrap="square" rtlCol="0">
            <a:spAutoFit/>
          </a:bodyPr>
          <a:lstStyle/>
          <a:p>
            <a:r>
              <a:rPr lang="nb-NO" dirty="0" smtClean="0"/>
              <a:t>Avtaletidspunkt</a:t>
            </a:r>
            <a:endParaRPr lang="nb-NO" dirty="0"/>
          </a:p>
        </p:txBody>
      </p:sp>
      <p:cxnSp>
        <p:nvCxnSpPr>
          <p:cNvPr id="14" name="Straight Connector 13"/>
          <p:cNvCxnSpPr/>
          <p:nvPr/>
        </p:nvCxnSpPr>
        <p:spPr bwMode="auto">
          <a:xfrm>
            <a:off x="1619672" y="4581128"/>
            <a:ext cx="2016224"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3600645" y="5845195"/>
            <a:ext cx="2664296" cy="707886"/>
          </a:xfrm>
          <a:prstGeom prst="rect">
            <a:avLst/>
          </a:prstGeom>
          <a:noFill/>
        </p:spPr>
        <p:txBody>
          <a:bodyPr wrap="square" rtlCol="0">
            <a:spAutoFit/>
          </a:bodyPr>
          <a:lstStyle/>
          <a:p>
            <a:r>
              <a:rPr lang="nb-NO" dirty="0" smtClean="0"/>
              <a:t>Tap av stansings/hevingsrett </a:t>
            </a:r>
            <a:endParaRPr lang="nb-NO" dirty="0"/>
          </a:p>
        </p:txBody>
      </p:sp>
      <p:cxnSp>
        <p:nvCxnSpPr>
          <p:cNvPr id="17" name="Straight Connector 16"/>
          <p:cNvCxnSpPr/>
          <p:nvPr/>
        </p:nvCxnSpPr>
        <p:spPr bwMode="auto">
          <a:xfrm>
            <a:off x="3131840" y="4795864"/>
            <a:ext cx="504056" cy="1022104"/>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39806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Enkle krav og uregistrerte verdipapir (aksjer)</a:t>
            </a:r>
            <a:endParaRPr lang="nb-NO" dirty="0"/>
          </a:p>
        </p:txBody>
      </p:sp>
      <p:sp>
        <p:nvSpPr>
          <p:cNvPr id="3" name="Content Placeholder 2"/>
          <p:cNvSpPr>
            <a:spLocks noGrp="1"/>
          </p:cNvSpPr>
          <p:nvPr>
            <p:ph idx="1"/>
          </p:nvPr>
        </p:nvSpPr>
        <p:spPr>
          <a:xfrm>
            <a:off x="990600" y="1981200"/>
            <a:ext cx="7696200" cy="4876800"/>
          </a:xfrm>
        </p:spPr>
        <p:txBody>
          <a:bodyPr/>
          <a:lstStyle/>
          <a:p>
            <a:pPr>
              <a:buFontTx/>
              <a:buChar char="-"/>
            </a:pPr>
            <a:r>
              <a:rPr lang="nb-NO" sz="2400" dirty="0" smtClean="0"/>
              <a:t>Enkle </a:t>
            </a:r>
            <a:r>
              <a:rPr lang="nb-NO" sz="2400" dirty="0"/>
              <a:t>krav eller uregistrerte verdipapir, </a:t>
            </a:r>
            <a:r>
              <a:rPr lang="nb-NO" sz="2400" dirty="0" smtClean="0"/>
              <a:t>Andenæs </a:t>
            </a:r>
            <a:r>
              <a:rPr lang="nb-NO" sz="2400" dirty="0"/>
              <a:t>(195) og </a:t>
            </a:r>
            <a:r>
              <a:rPr lang="nb-NO" sz="2400" dirty="0" err="1"/>
              <a:t>Nazarian</a:t>
            </a:r>
            <a:r>
              <a:rPr lang="nb-NO" sz="2400" dirty="0"/>
              <a:t> (84</a:t>
            </a:r>
            <a:r>
              <a:rPr lang="nb-NO" sz="2400" dirty="0" smtClean="0"/>
              <a:t>): Avtale</a:t>
            </a:r>
            <a:endParaRPr lang="nb-NO" sz="2400" dirty="0"/>
          </a:p>
          <a:p>
            <a:pPr>
              <a:buFontTx/>
              <a:buChar char="-"/>
            </a:pPr>
            <a:r>
              <a:rPr lang="nb-NO" sz="2400" dirty="0" smtClean="0"/>
              <a:t>Lilleholt </a:t>
            </a:r>
            <a:r>
              <a:rPr lang="nb-NO" sz="2400" dirty="0"/>
              <a:t>side </a:t>
            </a:r>
            <a:r>
              <a:rPr lang="nb-NO" sz="2400" dirty="0" smtClean="0"/>
              <a:t>318, notifikasjon til selskap/debitor </a:t>
            </a:r>
            <a:r>
              <a:rPr lang="nb-NO" sz="2400" dirty="0" err="1" smtClean="0"/>
              <a:t>cessus</a:t>
            </a:r>
            <a:endParaRPr lang="nb-NO" sz="2400" dirty="0" smtClean="0"/>
          </a:p>
          <a:p>
            <a:pPr>
              <a:buFontTx/>
              <a:buChar char="-"/>
            </a:pPr>
            <a:r>
              <a:rPr lang="nb-NO" sz="2400" dirty="0" smtClean="0"/>
              <a:t>MM: Et spørsmål om rettsvern (</a:t>
            </a:r>
            <a:r>
              <a:rPr lang="nb-NO" sz="2400" dirty="0" err="1" smtClean="0"/>
              <a:t>asl</a:t>
            </a:r>
            <a:r>
              <a:rPr lang="nb-NO" sz="2400" dirty="0" smtClean="0"/>
              <a:t> § 4-13 (3) og </a:t>
            </a:r>
            <a:r>
              <a:rPr lang="nb-NO" sz="2400" dirty="0" err="1" smtClean="0"/>
              <a:t>gbl</a:t>
            </a:r>
            <a:r>
              <a:rPr lang="nb-NO" sz="2400" dirty="0" smtClean="0"/>
              <a:t> §  29 første ledd analogisk for enkle </a:t>
            </a:r>
            <a:r>
              <a:rPr lang="nb-NO" sz="2400" dirty="0" smtClean="0"/>
              <a:t>krav)</a:t>
            </a:r>
            <a:endParaRPr lang="nb-NO" dirty="0"/>
          </a:p>
        </p:txBody>
      </p:sp>
      <p:sp>
        <p:nvSpPr>
          <p:cNvPr id="4" name="Rectangle 3"/>
          <p:cNvSpPr/>
          <p:nvPr/>
        </p:nvSpPr>
        <p:spPr bwMode="auto">
          <a:xfrm>
            <a:off x="1115616" y="4545124"/>
            <a:ext cx="7571184" cy="22322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nb-NO" dirty="0"/>
          </a:p>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nb-NO" dirty="0"/>
          </a:p>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H             A             B</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6" name="Straight Connector 5"/>
          <p:cNvCxnSpPr/>
          <p:nvPr/>
        </p:nvCxnSpPr>
        <p:spPr bwMode="auto">
          <a:xfrm>
            <a:off x="1475656" y="5661248"/>
            <a:ext cx="79208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V="1">
            <a:off x="2483768" y="5229200"/>
            <a:ext cx="648072"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3131840" y="4941168"/>
            <a:ext cx="1080120" cy="400110"/>
          </a:xfrm>
          <a:prstGeom prst="rect">
            <a:avLst/>
          </a:prstGeom>
          <a:noFill/>
        </p:spPr>
        <p:txBody>
          <a:bodyPr wrap="square" rtlCol="0">
            <a:spAutoFit/>
          </a:bodyPr>
          <a:lstStyle/>
          <a:p>
            <a:r>
              <a:rPr lang="nb-NO" dirty="0" smtClean="0"/>
              <a:t>HS</a:t>
            </a:r>
            <a:endParaRPr lang="nb-NO" dirty="0"/>
          </a:p>
        </p:txBody>
      </p:sp>
      <p:cxnSp>
        <p:nvCxnSpPr>
          <p:cNvPr id="11" name="Straight Connector 10"/>
          <p:cNvCxnSpPr/>
          <p:nvPr/>
        </p:nvCxnSpPr>
        <p:spPr bwMode="auto">
          <a:xfrm>
            <a:off x="2483768" y="5661248"/>
            <a:ext cx="8640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1475656" y="5661248"/>
            <a:ext cx="792088" cy="72008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308920" y="6198822"/>
            <a:ext cx="2592288" cy="400110"/>
          </a:xfrm>
          <a:prstGeom prst="rect">
            <a:avLst/>
          </a:prstGeom>
          <a:noFill/>
        </p:spPr>
        <p:txBody>
          <a:bodyPr wrap="square" rtlCol="0">
            <a:spAutoFit/>
          </a:bodyPr>
          <a:lstStyle/>
          <a:p>
            <a:r>
              <a:rPr lang="nb-NO" dirty="0" smtClean="0"/>
              <a:t>Avtaletidspunkt?</a:t>
            </a:r>
            <a:endParaRPr lang="nb-NO" dirty="0"/>
          </a:p>
        </p:txBody>
      </p:sp>
      <p:cxnSp>
        <p:nvCxnSpPr>
          <p:cNvPr id="16" name="Straight Connector 15"/>
          <p:cNvCxnSpPr/>
          <p:nvPr/>
        </p:nvCxnSpPr>
        <p:spPr bwMode="auto">
          <a:xfrm>
            <a:off x="2483768" y="5719361"/>
            <a:ext cx="3312368" cy="61205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5724128" y="6146517"/>
            <a:ext cx="2376264" cy="707886"/>
          </a:xfrm>
          <a:prstGeom prst="rect">
            <a:avLst/>
          </a:prstGeom>
          <a:noFill/>
        </p:spPr>
        <p:txBody>
          <a:bodyPr wrap="square" rtlCol="0">
            <a:spAutoFit/>
          </a:bodyPr>
          <a:lstStyle/>
          <a:p>
            <a:r>
              <a:rPr lang="nb-NO" dirty="0" smtClean="0"/>
              <a:t>Notifikasjon til DB (skyldner)?</a:t>
            </a:r>
            <a:endParaRPr lang="nb-NO" dirty="0"/>
          </a:p>
        </p:txBody>
      </p:sp>
    </p:spTree>
    <p:extLst>
      <p:ext uri="{BB962C8B-B14F-4D97-AF65-F5344CB8AC3E}">
        <p14:creationId xmlns:p14="http://schemas.microsoft.com/office/powerpoint/2010/main" val="1200701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574576"/>
          </a:xfrm>
        </p:spPr>
        <p:txBody>
          <a:bodyPr/>
          <a:lstStyle/>
          <a:p>
            <a:r>
              <a:rPr lang="nb-NO" dirty="0" smtClean="0"/>
              <a:t>Et veldig sentralt poeng</a:t>
            </a:r>
            <a:endParaRPr lang="nb-NO" dirty="0"/>
          </a:p>
        </p:txBody>
      </p:sp>
      <p:sp>
        <p:nvSpPr>
          <p:cNvPr id="3" name="Content Placeholder 2"/>
          <p:cNvSpPr>
            <a:spLocks noGrp="1"/>
          </p:cNvSpPr>
          <p:nvPr>
            <p:ph idx="1"/>
          </p:nvPr>
        </p:nvSpPr>
        <p:spPr>
          <a:xfrm>
            <a:off x="990600" y="1484784"/>
            <a:ext cx="7696200" cy="4968552"/>
          </a:xfrm>
        </p:spPr>
        <p:txBody>
          <a:bodyPr/>
          <a:lstStyle/>
          <a:p>
            <a:endParaRPr lang="nb-NO" dirty="0" smtClean="0"/>
          </a:p>
          <a:p>
            <a:pPr marL="0" indent="0">
              <a:buNone/>
            </a:pPr>
            <a:r>
              <a:rPr lang="nb-NO" dirty="0" smtClean="0"/>
              <a:t>Vurdering av om når et formuesgode har gått over fra selger til kjøper på en slik måte at kjøpers kreditorer kan beslaglegge formuesgoder er lik vurderingen av om et formuesgode har gått over fra selger til kjøper på en slik måte at den nå omfattes av kjøpers driftstilbehør og panthavers driftstilbehørspanterett. </a:t>
            </a:r>
            <a:endParaRPr lang="nb-NO" dirty="0"/>
          </a:p>
        </p:txBody>
      </p:sp>
    </p:spTree>
    <p:extLst>
      <p:ext uri="{BB962C8B-B14F-4D97-AF65-F5344CB8AC3E}">
        <p14:creationId xmlns:p14="http://schemas.microsoft.com/office/powerpoint/2010/main" val="3903073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574576"/>
          </a:xfrm>
        </p:spPr>
        <p:txBody>
          <a:bodyPr/>
          <a:lstStyle/>
          <a:p>
            <a:r>
              <a:rPr lang="nb-NO" dirty="0" smtClean="0"/>
              <a:t>Oppgavegjennomgang</a:t>
            </a:r>
            <a:endParaRPr lang="nb-NO" dirty="0"/>
          </a:p>
        </p:txBody>
      </p:sp>
      <p:sp>
        <p:nvSpPr>
          <p:cNvPr id="3" name="Content Placeholder 2"/>
          <p:cNvSpPr>
            <a:spLocks noGrp="1"/>
          </p:cNvSpPr>
          <p:nvPr>
            <p:ph idx="1"/>
          </p:nvPr>
        </p:nvSpPr>
        <p:spPr>
          <a:xfrm>
            <a:off x="0" y="1412776"/>
            <a:ext cx="9144000" cy="4683224"/>
          </a:xfrm>
        </p:spPr>
        <p:txBody>
          <a:bodyPr/>
          <a:lstStyle/>
          <a:p>
            <a:r>
              <a:rPr lang="nb-NO" dirty="0" smtClean="0"/>
              <a:t>Del 1 Jus 3212 Høst 2019 (første spørsmål om sauer)</a:t>
            </a:r>
          </a:p>
          <a:p>
            <a:r>
              <a:rPr lang="nb-NO" dirty="0" smtClean="0"/>
              <a:t>Jus 5860, vår 2015 første spørsmål</a:t>
            </a:r>
          </a:p>
          <a:p>
            <a:r>
              <a:rPr lang="nb-NO" dirty="0" smtClean="0"/>
              <a:t>JUS 5860 vår 2019 andre spørsmål</a:t>
            </a:r>
          </a:p>
          <a:p>
            <a:pPr marL="0" lvl="0" indent="0">
              <a:buNone/>
            </a:pPr>
            <a:r>
              <a:rPr lang="nb-NO" dirty="0" smtClean="0"/>
              <a:t>Oppgave om bok: </a:t>
            </a:r>
            <a:r>
              <a:rPr lang="nb-NO" dirty="0"/>
              <a:t>Ole bor i Tromsø og samler på gamle bøker. Han bestiller et praktverk fra et antikvariat i Oslo. Dette blir sendt per post, og giroinnbetalingsblankett følger vedlagt. Det blir åpnet konkurs i Oles bo dagen etter at bøkene ble sendt. Er antikvariatets stansingsrett tapt? </a:t>
            </a:r>
          </a:p>
          <a:p>
            <a:pPr marL="0" indent="0">
              <a:buNone/>
            </a:pPr>
            <a:r>
              <a:rPr lang="nb-NO" dirty="0"/>
              <a:t>Hvordan kan den i tilfelle utøves? </a:t>
            </a:r>
          </a:p>
          <a:p>
            <a:endParaRPr lang="nb-NO" dirty="0"/>
          </a:p>
        </p:txBody>
      </p:sp>
    </p:spTree>
    <p:extLst>
      <p:ext uri="{BB962C8B-B14F-4D97-AF65-F5344CB8AC3E}">
        <p14:creationId xmlns:p14="http://schemas.microsoft.com/office/powerpoint/2010/main" val="3640583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Powerpointmail</Template>
  <TotalTime>811</TotalTime>
  <Words>878</Words>
  <Application>Microsoft Office PowerPoint</Application>
  <PresentationFormat>On-screen Show (4:3)</PresentationFormat>
  <Paragraphs>97</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ヒラギノ角ゴ Pro W3</vt:lpstr>
      <vt:lpstr>Blank Presentation</vt:lpstr>
      <vt:lpstr>Film 7</vt:lpstr>
      <vt:lpstr>LK: «Beslagsretten i forhold til tredjeperson, med unntak av hjemmelsmannens rett til penger.» og «Bobehandlingens innvirkning på skyldnerens kontraktsforhold, herunder stansningsrett og kjøpers stilling i selgers konkurs.»</vt:lpstr>
      <vt:lpstr>I dag</vt:lpstr>
      <vt:lpstr>LB-2015-66786 - Sykkelmagasinet</vt:lpstr>
      <vt:lpstr>Immaterialrettigheter</vt:lpstr>
      <vt:lpstr>Skjæringspunkt, forbehold</vt:lpstr>
      <vt:lpstr>Enkle krav og uregistrerte verdipapir (aksjer)</vt:lpstr>
      <vt:lpstr>Et veldig sentralt poeng</vt:lpstr>
      <vt:lpstr>Oppgavegjennomgang</vt:lpstr>
      <vt:lpstr>Oppgave stansingsrett</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Morten Smedal Nadheim</dc:creator>
  <cp:lastModifiedBy>Morten Smedal Nadheim</cp:lastModifiedBy>
  <cp:revision>42</cp:revision>
  <dcterms:created xsi:type="dcterms:W3CDTF">2020-09-16T05:59:55Z</dcterms:created>
  <dcterms:modified xsi:type="dcterms:W3CDTF">2020-09-18T07:31:06Z</dcterms:modified>
</cp:coreProperties>
</file>